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5B5854"/>
                </a:solidFill>
              </a:defRPr>
            </a:lvl1pPr>
            <a:lvl2pPr>
              <a:defRPr>
                <a:solidFill>
                  <a:srgbClr val="5B5854"/>
                </a:solidFill>
              </a:defRPr>
            </a:lvl2pPr>
            <a:lvl3pPr>
              <a:defRPr>
                <a:solidFill>
                  <a:srgbClr val="5B5854"/>
                </a:solidFill>
              </a:defRPr>
            </a:lvl3pPr>
            <a:lvl4pPr>
              <a:defRPr>
                <a:solidFill>
                  <a:srgbClr val="5B5854"/>
                </a:solidFill>
              </a:defRPr>
            </a:lvl4pPr>
            <a:lvl5pPr>
              <a:defRPr>
                <a:solidFill>
                  <a:srgbClr val="5B585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xfrm>
            <a:off x="6335522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Shape 124"/>
          <p:cNvSpPr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solidFill>
                  <a:srgbClr val="5B5854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Shape 125"/>
          <p:cNvSpPr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solidFill>
                  <a:srgbClr val="5B585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Shape 126"/>
          <p:cNvSpPr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solidFill>
                  <a:srgbClr val="5B585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B5854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" name="Shape 50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solidFill>
                  <a:srgbClr val="5B5854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solidFill>
                  <a:srgbClr val="5B5854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solidFill>
                  <a:srgbClr val="5B5854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solidFill>
                  <a:srgbClr val="5B5854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solidFill>
                  <a:srgbClr val="5B5854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hape 51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" name="Shape 67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>
                <a:solidFill>
                  <a:srgbClr val="5B5854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5B5854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5B5854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5B5854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5B5854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5B5854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solidFill>
                  <a:srgbClr val="5B5854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7" name="Shape 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B5854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solidFill>
                  <a:srgbClr val="5B5854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B5854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8" name="Shape 88"/>
          <p:cNvSpPr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>
                <a:solidFill>
                  <a:srgbClr val="5B5854"/>
                </a:solidFill>
              </a:defRPr>
            </a:lvl1pPr>
            <a:lvl2pPr>
              <a:spcBef>
                <a:spcPts val="2800"/>
              </a:spcBef>
              <a:defRPr spc="48" sz="2400">
                <a:solidFill>
                  <a:srgbClr val="5B5854"/>
                </a:solidFill>
              </a:defRPr>
            </a:lvl2pPr>
            <a:lvl3pPr>
              <a:spcBef>
                <a:spcPts val="2800"/>
              </a:spcBef>
              <a:defRPr spc="48" sz="2400">
                <a:solidFill>
                  <a:srgbClr val="5B5854"/>
                </a:solidFill>
              </a:defRPr>
            </a:lvl3pPr>
            <a:lvl4pPr>
              <a:spcBef>
                <a:spcPts val="2800"/>
              </a:spcBef>
              <a:defRPr spc="48" sz="2400">
                <a:solidFill>
                  <a:srgbClr val="5B5854"/>
                </a:solidFill>
              </a:defRPr>
            </a:lvl4pPr>
            <a:lvl5pPr>
              <a:spcBef>
                <a:spcPts val="2800"/>
              </a:spcBef>
              <a:defRPr spc="48" sz="2400">
                <a:solidFill>
                  <a:srgbClr val="5B585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FFFFFF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FFFFFF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FFFFFF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FFFFFF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FFFFFF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FFFFFF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FFFFFF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FFFFFF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FFFFFF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data.rada.gov.ua/?q=group/organizaciyna-struktura" TargetMode="External"/><Relationship Id="rId3" Type="http://schemas.openxmlformats.org/officeDocument/2006/relationships/hyperlink" Target="http://opendata.rada.gov.ua/?q=group/finansova-informaciya" TargetMode="External"/><Relationship Id="rId4" Type="http://schemas.openxmlformats.org/officeDocument/2006/relationships/hyperlink" Target="http://opendata.rada.gov.ua/?q=group/normativno-pravova-baza-ukrayini" TargetMode="External"/><Relationship Id="rId5" Type="http://schemas.openxmlformats.org/officeDocument/2006/relationships/slide" Target="slide14.xml"/><Relationship Id="rId6" Type="http://schemas.openxmlformats.org/officeDocument/2006/relationships/hyperlink" Target="http://opendata.rada.gov.ua/?q=dataset/informaciya-pro-zakonoproekty-8-sklykannya" TargetMode="External"/><Relationship Id="rId7" Type="http://schemas.openxmlformats.org/officeDocument/2006/relationships/hyperlink" Target="http://opendata.rada.gov.ua/?q=dataset/informaciya-pro-plenarni-zasidannya-8-sklykannya/resource/7522ced3-37f4-43cb-9cf3" TargetMode="External"/><Relationship Id="rId8" Type="http://schemas.openxmlformats.org/officeDocument/2006/relationships/hyperlink" Target="http://opendata.rada.gov.ua/?q=dataset/informaciya-pro-narodnyh-deputativ-ukrayiny-8-sklykannya/resource/629a5283-829a-403d-bf37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opendatarada@gmail.com?subject=" TargetMode="Externa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bit.ly/parliamnet_links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afabriquedelaloi.fr/" TargetMode="External"/><Relationship Id="rId3" Type="http://schemas.openxmlformats.org/officeDocument/2006/relationships/hyperlink" Target="https://data.parliament.scot/#/example" TargetMode="External"/><Relationship Id="rId4" Type="http://schemas.openxmlformats.org/officeDocument/2006/relationships/hyperlink" Target="http://dati.camera.it/apps/atlante-istituzionale/presidentiHome.html" TargetMode="External"/><Relationship Id="rId5" Type="http://schemas.openxmlformats.org/officeDocument/2006/relationships/hyperlink" Target="http://datos.congreso.gov.py/opendata/visualizaciones" TargetMode="External"/><Relationship Id="rId6" Type="http://schemas.openxmlformats.org/officeDocument/2006/relationships/hyperlink" Target="https://openparliament.ca/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78892">
              <a:defRPr spc="126" sz="6344"/>
            </a:pPr>
            <a:r>
              <a:t>ПОРТАЛ Відкритих ДАних </a:t>
            </a:r>
          </a:p>
          <a:p>
            <a:pPr defTabSz="278892">
              <a:defRPr spc="126" sz="6344"/>
            </a:pPr>
            <a:r>
              <a:t>Верховної РАДИ</a:t>
            </a:r>
          </a:p>
          <a:p>
            <a:pPr defTabSz="278892">
              <a:defRPr spc="126" sz="6344"/>
            </a:pPr>
            <a:r>
              <a:t> OPENDATA.RADA.GOV.UA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ctrTitle"/>
          </p:nvPr>
        </p:nvSpPr>
        <p:spPr>
          <a:xfrm>
            <a:off x="482600" y="3111500"/>
            <a:ext cx="11658600" cy="3886200"/>
          </a:xfrm>
          <a:prstGeom prst="rect">
            <a:avLst/>
          </a:prstGeom>
        </p:spPr>
        <p:txBody>
          <a:bodyPr/>
          <a:lstStyle/>
          <a:p>
            <a:pPr/>
            <a:r>
              <a:t>ОПОРА + ВРУ</a:t>
            </a:r>
          </a:p>
          <a:p>
            <a:pPr/>
            <a:r>
              <a:t>+ ПРООН</a:t>
            </a:r>
          </a:p>
        </p:txBody>
      </p:sp>
      <p:sp>
        <p:nvSpPr>
          <p:cNvPr id="183" name="Shape 183"/>
          <p:cNvSpPr/>
          <p:nvPr>
            <p:ph type="subTitle" sz="quarter" idx="1"/>
          </p:nvPr>
        </p:nvSpPr>
        <p:spPr>
          <a:xfrm>
            <a:off x="673100" y="1193800"/>
            <a:ext cx="11658600" cy="1778000"/>
          </a:xfrm>
          <a:prstGeom prst="rect">
            <a:avLst/>
          </a:prstGeom>
        </p:spPr>
        <p:txBody>
          <a:bodyPr/>
          <a:lstStyle/>
          <a:p>
            <a:pPr/>
            <a:r>
              <a:t>Спільний ПРОЕКТ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logo_work_in_progress2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1996" r="0" b="11996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chotam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703" t="0" r="5703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ВІДКРИТІ ДАНІ ВЕРХОВНОЇ РАДИ УКРАЇНИ</a:t>
            </a:r>
          </a:p>
        </p:txBody>
      </p:sp>
      <p:sp>
        <p:nvSpPr>
          <p:cNvPr id="190" name="Shape 1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Організаційна структура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Фінансова інформація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Нормативно-правова база </a:t>
            </a:r>
            <a:r>
              <a:t>(ну, </a:t>
            </a:r>
            <a:r>
              <a:rPr u="sng">
                <a:hlinkClick r:id="rId5" invalidUrl="" action="ppaction://hlinksldjump" tgtFrame="" tooltip="" history="1" highlightClick="0" endSnd="0"/>
              </a:rPr>
              <a:t>майже</a:t>
            </a:r>
            <a:r>
              <a:t>)</a:t>
            </a:r>
          </a:p>
          <a:p>
            <a:pPr/>
            <a:r>
              <a:rPr u="sng">
                <a:hlinkClick r:id="rId6" invalidUrl="" action="" tgtFrame="" tooltip="" history="1" highlightClick="0" endSnd="0"/>
              </a:rPr>
              <a:t>Законопроекти</a:t>
            </a:r>
            <a:r>
              <a:t> </a:t>
            </a:r>
          </a:p>
          <a:p>
            <a:pPr/>
            <a:r>
              <a:rPr u="sng">
                <a:hlinkClick r:id="rId7" invalidUrl="" action="" tgtFrame="" tooltip="" history="1" highlightClick="0" endSnd="0"/>
              </a:rPr>
              <a:t>Пленарні засідання</a:t>
            </a:r>
          </a:p>
          <a:p>
            <a:pPr/>
            <a:r>
              <a:rPr u="sng">
                <a:hlinkClick r:id="rId8" invalidUrl="" action="" tgtFrame="" tooltip="" history="1" highlightClick="0" endSnd="0"/>
              </a:rPr>
              <a:t>Народні депутати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yliyjemo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5645" y="1670050"/>
            <a:ext cx="13004801" cy="6413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fix_all_the_bugs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83" r="0" b="83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ctrTitle"/>
          </p:nvPr>
        </p:nvSpPr>
        <p:spPr>
          <a:xfrm>
            <a:off x="469900" y="3835400"/>
            <a:ext cx="11658600" cy="3886200"/>
          </a:xfrm>
          <a:prstGeom prst="rect">
            <a:avLst/>
          </a:prstGeom>
        </p:spPr>
        <p:txBody>
          <a:bodyPr/>
          <a:lstStyle/>
          <a:p>
            <a:pPr defTabSz="324611">
              <a:defRPr spc="147" sz="7383"/>
            </a:pPr>
            <a:r>
              <a:t>ДАВАЙТЕ РАЗОМ</a:t>
            </a:r>
          </a:p>
          <a:p>
            <a:pPr defTabSz="324611">
              <a:defRPr spc="147" sz="7383"/>
            </a:pPr>
            <a:r>
              <a:t>ЗРОБИМО ПАРЛАМЕНТ</a:t>
            </a:r>
            <a:br/>
            <a:r>
              <a:t>ТРІШКИ ЗРОЗУМІЛІШИМ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100" sz="5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opendatarada@gmail.com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2023">
              <a:defRPr spc="419" sz="21000"/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body" idx="13"/>
          </p:nvPr>
        </p:nvSpPr>
        <p:spPr>
          <a:xfrm>
            <a:off x="673100" y="1320800"/>
            <a:ext cx="11658600" cy="722226"/>
          </a:xfrm>
          <a:prstGeom prst="rect">
            <a:avLst/>
          </a:prstGeom>
        </p:spPr>
        <p:txBody>
          <a:bodyPr/>
          <a:lstStyle>
            <a:lvl1pPr>
              <a:defRPr spc="342" sz="3800"/>
            </a:lvl1pPr>
          </a:lstStyle>
          <a:p>
            <a:pPr/>
            <a:r>
              <a:t>НАВІЩО ВОНИ ПОТРІБНІ?</a:t>
            </a:r>
          </a:p>
        </p:txBody>
      </p:sp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9455">
              <a:defRPr spc="79" sz="3984"/>
            </a:lvl1pPr>
          </a:lstStyle>
          <a:p>
            <a:pPr/>
            <a:r>
              <a:t>ВІДКРИТІ ПАРЛАМЕНТСЬКІ ДАНІ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xfrm>
            <a:off x="673100" y="2813794"/>
            <a:ext cx="11658600" cy="6025406"/>
          </a:xfrm>
          <a:prstGeom prst="rect">
            <a:avLst/>
          </a:prstGeom>
        </p:spPr>
        <p:txBody>
          <a:bodyPr/>
          <a:lstStyle/>
          <a:p>
            <a:pPr marL="380999" indent="-380999">
              <a:defRPr spc="79" sz="4000"/>
            </a:pPr>
            <a:r>
              <a:t>КРАЩА ПІДЗВІТНІСТЬ</a:t>
            </a:r>
          </a:p>
          <a:p>
            <a:pPr marL="380999" indent="-380999">
              <a:defRPr spc="79" sz="4000"/>
            </a:pPr>
            <a:r>
              <a:t>ЗРУЧНІША АНАЛІТИКА</a:t>
            </a:r>
          </a:p>
          <a:p>
            <a:pPr marL="380999" indent="-380999">
              <a:defRPr spc="79" sz="4000"/>
            </a:pPr>
            <a:r>
              <a:t>ПРОЗОР(ІШ)А ДІЯЛЬНІСТЬ</a:t>
            </a:r>
          </a:p>
          <a:p>
            <a:pPr marL="380999" indent="-380999">
              <a:defRPr spc="79" sz="4000"/>
            </a:pPr>
            <a:r>
              <a:t>ПРОСТІШЕ СПРИЙНЯТТЯ</a:t>
            </a:r>
          </a:p>
          <a:p>
            <a:pPr marL="380999" indent="-380999">
              <a:defRPr spc="79" sz="4000"/>
            </a:pPr>
            <a:r>
              <a:t>ЗАЛУЧЕННЯ ГРОМАДЯН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24611">
              <a:defRPr spc="170" sz="8520"/>
            </a:pPr>
            <a:r>
              <a:t>ЗАКОРДОННИЙ ДОСВІД?</a:t>
            </a:r>
          </a:p>
          <a:p>
            <a:pPr defTabSz="324611">
              <a:defRPr spc="71" sz="3550"/>
            </a:pPr>
            <a:r>
              <a:rPr u="sng">
                <a:hlinkClick r:id="rId2" invalidUrl="" action="" tgtFrame="" tooltip="" history="1" highlightClick="0" endSnd="0"/>
              </a:rPr>
              <a:t>http://bit.ly/parliamnet_links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4904">
              <a:defRPr spc="65" sz="3280"/>
            </a:lvl1pPr>
          </a:lstStyle>
          <a:p>
            <a:pPr/>
            <a:r>
              <a:t>Приклад ВИкористання Парламентських ДАНИХ</a:t>
            </a:r>
          </a:p>
        </p:txBody>
      </p:sp>
      <p:sp>
        <p:nvSpPr>
          <p:cNvPr id="167" name="Shape 1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Франція -  </a:t>
            </a:r>
            <a:r>
              <a:rPr u="sng">
                <a:hlinkClick r:id="rId2" invalidUrl="" action="" tgtFrame="" tooltip="" history="1" highlightClick="0" endSnd="0"/>
              </a:rPr>
              <a:t>http://www.lafabriquedelaloi.fr/</a:t>
            </a:r>
          </a:p>
          <a:p>
            <a:pPr/>
            <a:r>
              <a:t>Шотландія - </a:t>
            </a:r>
            <a:r>
              <a:rPr u="sng">
                <a:hlinkClick r:id="rId3" invalidUrl="" action="" tgtFrame="" tooltip="" history="1" highlightClick="0" endSnd="0"/>
              </a:rPr>
              <a:t>https://data.parliament.scot/#/example</a:t>
            </a:r>
          </a:p>
          <a:p>
            <a:pPr/>
            <a:r>
              <a:t>Італія </a:t>
            </a:r>
            <a:r>
              <a:rPr u="sng">
                <a:hlinkClick r:id="rId4" invalidUrl="" action="" tgtFrame="" tooltip="" history="1" highlightClick="0" endSnd="0"/>
              </a:rPr>
              <a:t>http://dati.camera.it/apps/atlante-istituzionale/presidentiHome.html</a:t>
            </a:r>
          </a:p>
          <a:p>
            <a:pPr/>
            <a:r>
              <a:t>Парагвай </a:t>
            </a:r>
            <a:r>
              <a:rPr u="sng">
                <a:hlinkClick r:id="rId5" invalidUrl="" action="" tgtFrame="" tooltip="" history="1" highlightClick="0" endSnd="0"/>
              </a:rPr>
              <a:t>http://datos.congreso.gov.py/opendata/visualizaciones</a:t>
            </a:r>
          </a:p>
          <a:p>
            <a:pPr/>
            <a:r>
              <a:t>Канада - </a:t>
            </a:r>
            <a:r>
              <a:rPr u="sng">
                <a:hlinkClick r:id="rId6" invalidUrl="" action="" tgtFrame="" tooltip="" history="1" highlightClick="0" endSnd="0"/>
              </a:rPr>
              <a:t>https://openparliament.ca/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 ЩО У НАС?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tongue_scrapper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12500" r="0" b="1250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crapper_screen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7050" r="5201" b="4718"/>
          <a:stretch>
            <a:fillRect/>
          </a:stretch>
        </p:blipFill>
        <p:spPr>
          <a:xfrm>
            <a:off x="69256" y="2333079"/>
            <a:ext cx="13095937" cy="6607721"/>
          </a:xfrm>
          <a:prstGeom prst="rect">
            <a:avLst/>
          </a:prstGeom>
        </p:spPr>
      </p:pic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scraper rules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dnewseveryone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72" t="0" r="3272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creenshot 2016-06-01 14.57.35.pn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2158" r="0" b="2158"/>
          <a:stretch>
            <a:fillRect/>
          </a:stretch>
        </p:blipFill>
        <p:spPr>
          <a:xfrm>
            <a:off x="-721277" y="3110320"/>
            <a:ext cx="14061394" cy="6791354"/>
          </a:xfrm>
          <a:prstGeom prst="rect">
            <a:avLst/>
          </a:prstGeom>
        </p:spPr>
      </p:pic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119" sz="6000"/>
            </a:lvl1pPr>
          </a:lstStyle>
          <a:p>
            <a:pPr/>
            <a:r>
              <a:t>OPENDATA.RADA.GOV.UA</a:t>
            </a:r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pc="69" sz="3480"/>
            </a:lvl1pPr>
          </a:lstStyle>
          <a:p>
            <a:pPr/>
            <a:r>
              <a:t>ПОРТАЛ ВІДКРИТИХ ПАРЛАМЕНТСЬКИХ ДАНИХ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